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Open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aleway-regular.fntdata"/><Relationship Id="rId47" Type="http://schemas.openxmlformats.org/officeDocument/2006/relationships/slide" Target="slides/slide41.xml"/><Relationship Id="rId49" Type="http://schemas.openxmlformats.org/officeDocument/2006/relationships/font" Target="fonts/Ralew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OpenSans-bold.fntdata"/><Relationship Id="rId12" Type="http://schemas.openxmlformats.org/officeDocument/2006/relationships/slide" Target="slides/slide6.xml"/><Relationship Id="rId56" Type="http://schemas.openxmlformats.org/officeDocument/2006/relationships/font" Target="fonts/OpenSans-regular.fntdata"/><Relationship Id="rId15" Type="http://schemas.openxmlformats.org/officeDocument/2006/relationships/slide" Target="slides/slide9.xml"/><Relationship Id="rId59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58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ft-interactive/chart-doctor/tree/master/visual-vocabulary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multiple-views-visualization-research-explained/multiple-views-on-how-to-choose-a-visualization-b3ffc99fcddc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fe817a5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fe817a5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22d0aec3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22d0aec3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22d0aec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22d0aec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22d0aec33_0_87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22d0aec3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22d0aec33_0_87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22d0aec33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22d0aec33_0_88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22d0aec33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22d0aec33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22d0aec33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22d0aec33_0_89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22d0aec33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22d0aec33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22d0aec33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22d0aec33_0_90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22d0aec33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22d0aec33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22d0aec33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22d0aec33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22d0aec33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22d0aec33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22d0aec33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22d0aec33_0_91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22d0aec33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22d0aec33_0_9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22d0aec33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22d0aec3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22d0aec3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22d0aec3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22d0aec3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22d0aec33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22d0aec33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22d0aec33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22d0aec33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22d0aec33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22d0aec33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22d0aec33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22d0aec33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22d0aec33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22d0aec33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22d0aec33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22d0aec33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22d0aec33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22d0aec33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22d0aec33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22d0aec33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22d0aec33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22d0aec33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22d0aec33_0_95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22d0aec33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22d0aec33_0_96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22d0aec33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22d0aec33_0_9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22d0aec33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22d0aec33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22d0aec33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22d0aec3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22d0aec3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22d0aec33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22d0aec3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22d0aec3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22d0aec3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24d2e7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24d2e7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22d0aec3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22d0aec3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https://github.com/ft-interactive/chart-doctor/tree/master/visual-vocabulary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d3197b83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d3197b8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https://medium.com/multiple-views-visualization-research-explained/multiple-views-on-how-to-choose-a-visualization-b3ffc99fcddc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d24d2e7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d24d2e7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2d0aec33_0_85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2d0aec33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2d0aec33_0_8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2d0aec33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22d0aec3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22d0aec3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22d0aec33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22d0aec33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5200"/>
              <a:buNone/>
              <a:defRPr b="1" sz="5200">
                <a:solidFill>
                  <a:srgbClr val="B45F0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3600"/>
              <a:buNone/>
              <a:defRPr b="1" sz="3600">
                <a:solidFill>
                  <a:srgbClr val="741B4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hyperlink" Target="http://www.quarrylaneblog.com/blog/2013/october/the-benefits-of-a-private-school-education.aspx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://mediamatters.org/blog/2013/10/28/dishonest-fox-chart-overstates-comparison-of-we/196618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hyperlink" Target="http://projects.huffingtonpost.com/moral-injury/the-grunt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hyperlink" Target="https://cfs.nrcan.gc.ca/selective-cuttings/49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hyperlink" Target="http://flowingdata.com/2012/07/08/mitt-romney-venn-diagram-on-promise-gap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projects.huffingtonpost.com/moral-injury/the-grunts" TargetMode="External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hyperlink" Target="https://video.foxnews.com/v/6010630379001/#sp=show-clip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hyperlink" Target="https://www.nytimes.com/2019/03/05/us/border-crossing-increase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://ilovecharts.tumblr.com/post/42856828971/re-worst-pie-chart-of-2013-could-have-bee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data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3255275"/>
            <a:ext cx="8520600" cy="13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Studio</a:t>
            </a:r>
            <a:r>
              <a:rPr lang="en" sz="1800"/>
              <a:t> • </a:t>
            </a:r>
            <a:r>
              <a:rPr lang="en" sz="1800"/>
              <a:t>The Lede Program</a:t>
            </a:r>
            <a:r>
              <a:rPr lang="en" sz="1800"/>
              <a:t> • Columbia University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Hilary Fung • Monday, July 15, 2019 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63" y="152400"/>
            <a:ext cx="70528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675" y="152400"/>
            <a:ext cx="68986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tfpie1.jpg" id="159" name="Google Shape;1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75" y="667890"/>
            <a:ext cx="7474005" cy="380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238" y="373658"/>
            <a:ext cx="3007530" cy="43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7474375" y="4734608"/>
            <a:ext cx="24858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Quarry Lane Blog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75" y="3"/>
            <a:ext cx="77212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8"/>
          <p:cNvSpPr txBox="1"/>
          <p:nvPr/>
        </p:nvSpPr>
        <p:spPr>
          <a:xfrm>
            <a:off x="5421300" y="4837630"/>
            <a:ext cx="372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Fox News via mediamatters.org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67" y="5"/>
            <a:ext cx="77484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75" y="0"/>
            <a:ext cx="89394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049" y="180925"/>
            <a:ext cx="3491899" cy="42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1"/>
          <p:cNvSpPr txBox="1"/>
          <p:nvPr>
            <p:ph type="title"/>
          </p:nvPr>
        </p:nvSpPr>
        <p:spPr>
          <a:xfrm>
            <a:off x="311700" y="446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Histogram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Line charts and area charts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88" y="0"/>
            <a:ext cx="843642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517" y="0"/>
            <a:ext cx="57549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88" y="0"/>
            <a:ext cx="84364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620" y="101010"/>
            <a:ext cx="4090764" cy="49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/>
          <p:nvPr/>
        </p:nvSpPr>
        <p:spPr>
          <a:xfrm>
            <a:off x="7372350" y="4729163"/>
            <a:ext cx="26193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The Huffington Post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mnit_canada1.jpg"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189" y="592652"/>
            <a:ext cx="5863613" cy="39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/>
        </p:nvSpPr>
        <p:spPr>
          <a:xfrm>
            <a:off x="6350100" y="4812783"/>
            <a:ext cx="27939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Natural Resources Canada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/>
        </p:nvSpPr>
        <p:spPr>
          <a:xfrm>
            <a:off x="948450" y="420275"/>
            <a:ext cx="72471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QUALITATIVE</a:t>
            </a: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0" name="Google Shape;2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63" y="1339800"/>
            <a:ext cx="6766464" cy="34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7"/>
          <p:cNvSpPr txBox="1"/>
          <p:nvPr/>
        </p:nvSpPr>
        <p:spPr>
          <a:xfrm>
            <a:off x="1356018" y="1922786"/>
            <a:ext cx="1434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Tagalongs</a:t>
            </a:r>
            <a:endParaRPr b="1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47"/>
          <p:cNvSpPr txBox="1"/>
          <p:nvPr/>
        </p:nvSpPr>
        <p:spPr>
          <a:xfrm>
            <a:off x="3003213" y="1922786"/>
            <a:ext cx="1434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Do-si-dos</a:t>
            </a:r>
            <a:endParaRPr b="1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47"/>
          <p:cNvSpPr txBox="1"/>
          <p:nvPr/>
        </p:nvSpPr>
        <p:spPr>
          <a:xfrm>
            <a:off x="4722101" y="1922786"/>
            <a:ext cx="1434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Samoas</a:t>
            </a:r>
            <a:endParaRPr b="1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47"/>
          <p:cNvSpPr txBox="1"/>
          <p:nvPr/>
        </p:nvSpPr>
        <p:spPr>
          <a:xfrm>
            <a:off x="6297576" y="1922786"/>
            <a:ext cx="1434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Savannah Smiles</a:t>
            </a:r>
            <a:endParaRPr b="1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47"/>
          <p:cNvSpPr txBox="1"/>
          <p:nvPr/>
        </p:nvSpPr>
        <p:spPr>
          <a:xfrm>
            <a:off x="1356018" y="3486329"/>
            <a:ext cx="1434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S’mores</a:t>
            </a:r>
            <a:endParaRPr b="1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47"/>
          <p:cNvSpPr txBox="1"/>
          <p:nvPr/>
        </p:nvSpPr>
        <p:spPr>
          <a:xfrm>
            <a:off x="3122728" y="3486329"/>
            <a:ext cx="1434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Thin Mints</a:t>
            </a:r>
            <a:endParaRPr b="1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47"/>
          <p:cNvSpPr txBox="1"/>
          <p:nvPr/>
        </p:nvSpPr>
        <p:spPr>
          <a:xfrm>
            <a:off x="4722101" y="3486329"/>
            <a:ext cx="1434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Toffe-tastic</a:t>
            </a:r>
            <a:endParaRPr b="1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47"/>
          <p:cNvSpPr txBox="1"/>
          <p:nvPr/>
        </p:nvSpPr>
        <p:spPr>
          <a:xfrm>
            <a:off x="6321473" y="3486329"/>
            <a:ext cx="1434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Trefoils</a:t>
            </a:r>
            <a:endParaRPr b="1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/>
          <p:nvPr/>
        </p:nvSpPr>
        <p:spPr>
          <a:xfrm>
            <a:off x="948450" y="767075"/>
            <a:ext cx="72471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Open Sans"/>
                <a:ea typeface="Open Sans"/>
                <a:cs typeface="Open Sans"/>
                <a:sym typeface="Open Sans"/>
              </a:rPr>
              <a:t>QUANTITATIVE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89" y="1819782"/>
            <a:ext cx="1356500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789" y="1819782"/>
            <a:ext cx="1356500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289" y="1819782"/>
            <a:ext cx="1356500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89" y="2998057"/>
            <a:ext cx="1356500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789" y="2998057"/>
            <a:ext cx="1356500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289" y="2998057"/>
            <a:ext cx="1356500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789" y="1819782"/>
            <a:ext cx="1356500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789" y="2998057"/>
            <a:ext cx="1356500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289" y="1819782"/>
            <a:ext cx="1356500" cy="11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289" y="2998057"/>
            <a:ext cx="1356500" cy="11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5" y="239388"/>
            <a:ext cx="7730850" cy="46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8" y="405750"/>
            <a:ext cx="8995025" cy="43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102" y="2"/>
            <a:ext cx="54657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50" y="152400"/>
            <a:ext cx="75343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978" y="0"/>
            <a:ext cx="38881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376" y="407938"/>
            <a:ext cx="6715250" cy="43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6282900" y="4806750"/>
            <a:ext cx="2861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The New York Tribune, Sept. 29, 1849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212" y="152400"/>
            <a:ext cx="29455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819"/>
            <a:ext cx="9143999" cy="417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331"/>
            <a:ext cx="9143999" cy="507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Venn diagrams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400" y="1037272"/>
            <a:ext cx="4929188" cy="306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8"/>
          <p:cNvSpPr txBox="1"/>
          <p:nvPr/>
        </p:nvSpPr>
        <p:spPr>
          <a:xfrm>
            <a:off x="6514675" y="4690373"/>
            <a:ext cx="3777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Mitt Romney via FlowingData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9"/>
          <p:cNvSpPr txBox="1"/>
          <p:nvPr/>
        </p:nvSpPr>
        <p:spPr>
          <a:xfrm>
            <a:off x="7630425" y="4725135"/>
            <a:ext cx="37422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Huffington Post</a:t>
            </a:r>
            <a:endParaRPr/>
          </a:p>
        </p:txBody>
      </p:sp>
      <p:pic>
        <p:nvPicPr>
          <p:cNvPr id="300" name="Google Shape;30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189" y="476224"/>
            <a:ext cx="6281617" cy="419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575" y="152400"/>
            <a:ext cx="278883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0075"/>
            <a:ext cx="8839199" cy="419676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1"/>
          <p:cNvSpPr txBox="1"/>
          <p:nvPr/>
        </p:nvSpPr>
        <p:spPr>
          <a:xfrm>
            <a:off x="533475" y="4542050"/>
            <a:ext cx="65955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Fox News -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Family unit apprehensions at southern border up 300 percent since fiscal year 2018: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CBP (Mar. 06, 2019)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75" y="41963"/>
            <a:ext cx="8018226" cy="460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2"/>
          <p:cNvSpPr txBox="1"/>
          <p:nvPr/>
        </p:nvSpPr>
        <p:spPr>
          <a:xfrm>
            <a:off x="525275" y="4698925"/>
            <a:ext cx="86187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NYT -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Border at ‘Breaking Point’ as More than 76,000 Unauthorized Migrants Cross in a Month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(3/6/19)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025" y="11900"/>
            <a:ext cx="67299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61" y="0"/>
            <a:ext cx="79950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50" y="0"/>
            <a:ext cx="73932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Pies and bars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025" y="777634"/>
            <a:ext cx="4172355" cy="35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1"/>
          <p:cNvSpPr txBox="1"/>
          <p:nvPr/>
        </p:nvSpPr>
        <p:spPr>
          <a:xfrm>
            <a:off x="6859300" y="4722615"/>
            <a:ext cx="33468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kodiakkb on I Love Charts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975" y="0"/>
            <a:ext cx="63200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804863"/>
            <a:ext cx="652462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